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33"/>
  </p:notesMasterIdLst>
  <p:sldIdLst>
    <p:sldId id="785" r:id="rId2"/>
    <p:sldId id="857" r:id="rId3"/>
    <p:sldId id="858" r:id="rId4"/>
    <p:sldId id="860" r:id="rId5"/>
    <p:sldId id="864" r:id="rId6"/>
    <p:sldId id="865" r:id="rId7"/>
    <p:sldId id="866" r:id="rId8"/>
    <p:sldId id="867" r:id="rId9"/>
    <p:sldId id="868" r:id="rId10"/>
    <p:sldId id="869" r:id="rId11"/>
    <p:sldId id="870" r:id="rId12"/>
    <p:sldId id="871" r:id="rId13"/>
    <p:sldId id="872" r:id="rId14"/>
    <p:sldId id="873" r:id="rId15"/>
    <p:sldId id="874" r:id="rId16"/>
    <p:sldId id="887" r:id="rId17"/>
    <p:sldId id="876" r:id="rId18"/>
    <p:sldId id="877" r:id="rId19"/>
    <p:sldId id="878" r:id="rId20"/>
    <p:sldId id="879" r:id="rId21"/>
    <p:sldId id="880" r:id="rId22"/>
    <p:sldId id="893" r:id="rId23"/>
    <p:sldId id="894" r:id="rId24"/>
    <p:sldId id="891" r:id="rId25"/>
    <p:sldId id="881" r:id="rId26"/>
    <p:sldId id="882" r:id="rId27"/>
    <p:sldId id="892" r:id="rId28"/>
    <p:sldId id="889" r:id="rId29"/>
    <p:sldId id="888" r:id="rId30"/>
    <p:sldId id="890" r:id="rId31"/>
    <p:sldId id="896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FF5050"/>
    <a:srgbClr val="99FF99"/>
    <a:srgbClr val="99FF66"/>
    <a:srgbClr val="CCFF66"/>
    <a:srgbClr val="006600"/>
    <a:srgbClr val="C3C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0" autoAdjust="0"/>
    <p:restoredTop sz="94660"/>
  </p:normalViewPr>
  <p:slideViewPr>
    <p:cSldViewPr>
      <p:cViewPr varScale="1">
        <p:scale>
          <a:sx n="63" d="100"/>
          <a:sy n="63" d="100"/>
        </p:scale>
        <p:origin x="121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214F7-9A8D-481A-B880-EE40F342250C}" type="datetimeFigureOut">
              <a:rPr lang="pt-BR" smtClean="0"/>
              <a:pPr/>
              <a:t>25/01/2018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146DD-C3B8-466F-A0E5-5E9935F6424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146DD-C3B8-466F-A0E5-5E9935F64241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09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146DD-C3B8-466F-A0E5-5E9935F64241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55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54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57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84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8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53" y="1993391"/>
            <a:ext cx="4046931" cy="42768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9" y="1993392"/>
            <a:ext cx="4091744" cy="427680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90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515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56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08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r>
              <a:rPr lang="pt-BR"/>
              <a:t>Engenharia de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553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53" y="332656"/>
            <a:ext cx="835499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7" y="1993393"/>
            <a:ext cx="8340216" cy="4276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536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536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6612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8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69F960CE-6895-41B1-99F6-42F18B189FB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43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3050" indent="-27305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L4ABTx_RtE?list=PLGLfVvz_LVvQ5G-LdJ8RLqe-ndo7QITYc" TargetMode="External"/><Relationship Id="rId2" Type="http://schemas.openxmlformats.org/officeDocument/2006/relationships/hyperlink" Target="https://youtu.be/cxG-qWthxt4?list=PLGLfVvz_LVvQ5G-LdJ8RLqe-ndo7QITYc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ector reto 33"/>
          <p:cNvCxnSpPr>
            <a:stCxn id="20" idx="2"/>
          </p:cNvCxnSpPr>
          <p:nvPr/>
        </p:nvCxnSpPr>
        <p:spPr>
          <a:xfrm flipH="1">
            <a:off x="8314543" y="4005064"/>
            <a:ext cx="4115" cy="2520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5" idx="2"/>
          </p:cNvCxnSpPr>
          <p:nvPr/>
        </p:nvCxnSpPr>
        <p:spPr>
          <a:xfrm flipH="1">
            <a:off x="6625474" y="4005064"/>
            <a:ext cx="1" cy="2520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2276872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pt-BR" dirty="0"/>
              <a:t>Diagramas de interações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Bruna Diirr</a:t>
            </a:r>
          </a:p>
          <a:p>
            <a:r>
              <a:rPr lang="pt-BR" sz="1800" dirty="0"/>
              <a:t>brunadiirr@ic.uff.br</a:t>
            </a:r>
          </a:p>
        </p:txBody>
      </p:sp>
      <p:sp>
        <p:nvSpPr>
          <p:cNvPr id="5" name="Retângulo 4"/>
          <p:cNvSpPr/>
          <p:nvPr/>
        </p:nvSpPr>
        <p:spPr>
          <a:xfrm>
            <a:off x="6156176" y="3573064"/>
            <a:ext cx="938597" cy="432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7849359" y="3573064"/>
            <a:ext cx="938597" cy="432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Arredondado 23"/>
          <p:cNvSpPr/>
          <p:nvPr/>
        </p:nvSpPr>
        <p:spPr>
          <a:xfrm>
            <a:off x="6501777" y="4365556"/>
            <a:ext cx="247394" cy="18360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/>
          <p:nvPr/>
        </p:nvCxnSpPr>
        <p:spPr>
          <a:xfrm flipV="1">
            <a:off x="6749171" y="4573403"/>
            <a:ext cx="1440000" cy="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tângulo Arredondado 25"/>
          <p:cNvSpPr/>
          <p:nvPr/>
        </p:nvSpPr>
        <p:spPr>
          <a:xfrm>
            <a:off x="8179788" y="4364506"/>
            <a:ext cx="247394" cy="76209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de Seta Reta 26"/>
          <p:cNvCxnSpPr/>
          <p:nvPr/>
        </p:nvCxnSpPr>
        <p:spPr>
          <a:xfrm flipV="1">
            <a:off x="6744480" y="4958414"/>
            <a:ext cx="1440000" cy="37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V="1">
            <a:off x="6754184" y="5540100"/>
            <a:ext cx="1440000" cy="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tângulo Arredondado 28"/>
          <p:cNvSpPr/>
          <p:nvPr/>
        </p:nvSpPr>
        <p:spPr>
          <a:xfrm>
            <a:off x="8184801" y="5331203"/>
            <a:ext cx="247394" cy="76209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de Seta Reta 29"/>
          <p:cNvCxnSpPr/>
          <p:nvPr/>
        </p:nvCxnSpPr>
        <p:spPr>
          <a:xfrm flipV="1">
            <a:off x="6749493" y="5925111"/>
            <a:ext cx="1440000" cy="37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6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tabLst>
                <a:tab pos="0" algn="l"/>
              </a:tabLst>
            </a:pPr>
            <a:r>
              <a:rPr lang="pt-BR" altLang="pt-BR" dirty="0"/>
              <a:t>Sintaxe</a:t>
            </a:r>
          </a:p>
          <a:p>
            <a:pPr lvl="1">
              <a:tabLst>
                <a:tab pos="0" algn="l"/>
              </a:tabLst>
            </a:pPr>
            <a:r>
              <a:rPr lang="pt-BR" altLang="pt-BR" dirty="0">
                <a:ea typeface="ヒラギノ角ゴ Pro W3" pitchFamily="124" charset="-128"/>
              </a:rPr>
              <a:t>Expressão de sequência: Serve para eliminar ambiguidades em relação a ordem em que as mensagens foram enviadas</a:t>
            </a: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10</a:t>
            </a:fld>
            <a:endParaRPr lang="pt-BR"/>
          </a:p>
        </p:txBody>
      </p:sp>
      <p:grpSp>
        <p:nvGrpSpPr>
          <p:cNvPr id="30" name="Group 4"/>
          <p:cNvGrpSpPr>
            <a:grpSpLocks/>
          </p:cNvGrpSpPr>
          <p:nvPr/>
        </p:nvGrpSpPr>
        <p:grpSpPr bwMode="auto">
          <a:xfrm>
            <a:off x="251520" y="3744058"/>
            <a:ext cx="3733800" cy="199292"/>
            <a:chOff x="3924" y="1244"/>
            <a:chExt cx="1872" cy="155"/>
          </a:xfrm>
        </p:grpSpPr>
        <p:sp>
          <p:nvSpPr>
            <p:cNvPr id="31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32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33" name="Text Box 13"/>
          <p:cNvSpPr txBox="1">
            <a:spLocks noChangeArrowheads="1"/>
          </p:cNvSpPr>
          <p:nvPr/>
        </p:nvSpPr>
        <p:spPr bwMode="auto">
          <a:xfrm>
            <a:off x="253371" y="3429000"/>
            <a:ext cx="23346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1. </a:t>
            </a:r>
            <a:r>
              <a:rPr lang="pt-BR" altLang="pt-BR" sz="2000" b="1" dirty="0" err="1">
                <a:solidFill>
                  <a:schemeClr val="tx1"/>
                </a:solidFill>
                <a:latin typeface="+mj-lt"/>
              </a:rPr>
              <a:t>cadastrarCliente</a:t>
            </a: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(c)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4" name="Group 4"/>
          <p:cNvGrpSpPr>
            <a:grpSpLocks/>
          </p:cNvGrpSpPr>
          <p:nvPr/>
        </p:nvGrpSpPr>
        <p:grpSpPr bwMode="auto">
          <a:xfrm>
            <a:off x="757427" y="4306766"/>
            <a:ext cx="3733800" cy="199292"/>
            <a:chOff x="3924" y="1244"/>
            <a:chExt cx="1872" cy="155"/>
          </a:xfrm>
        </p:grpSpPr>
        <p:sp>
          <p:nvSpPr>
            <p:cNvPr id="35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720798" y="3991708"/>
            <a:ext cx="32275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1.1. </a:t>
            </a:r>
            <a:r>
              <a:rPr lang="pt-BR" altLang="pt-BR" sz="2000" b="1" dirty="0" err="1">
                <a:solidFill>
                  <a:schemeClr val="tx1"/>
                </a:solidFill>
                <a:latin typeface="+mj-lt"/>
              </a:rPr>
              <a:t>verificarSeExisteCliente</a:t>
            </a: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(c)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8" name="Group 4"/>
          <p:cNvGrpSpPr>
            <a:grpSpLocks/>
          </p:cNvGrpSpPr>
          <p:nvPr/>
        </p:nvGrpSpPr>
        <p:grpSpPr bwMode="auto">
          <a:xfrm>
            <a:off x="757427" y="4855276"/>
            <a:ext cx="3733800" cy="199292"/>
            <a:chOff x="3924" y="1244"/>
            <a:chExt cx="1872" cy="155"/>
          </a:xfrm>
        </p:grpSpPr>
        <p:sp>
          <p:nvSpPr>
            <p:cNvPr id="39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40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734858" y="4540218"/>
            <a:ext cx="22106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1.2. </a:t>
            </a:r>
            <a:r>
              <a:rPr lang="pt-BR" altLang="pt-BR" sz="2000" b="1" dirty="0" err="1">
                <a:solidFill>
                  <a:schemeClr val="tx1"/>
                </a:solidFill>
                <a:latin typeface="+mj-lt"/>
              </a:rPr>
              <a:t>incluirCliente</a:t>
            </a: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(c)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2" name="Group 4"/>
          <p:cNvGrpSpPr>
            <a:grpSpLocks/>
          </p:cNvGrpSpPr>
          <p:nvPr/>
        </p:nvGrpSpPr>
        <p:grpSpPr bwMode="auto">
          <a:xfrm>
            <a:off x="253371" y="5349039"/>
            <a:ext cx="3733800" cy="199292"/>
            <a:chOff x="3924" y="1244"/>
            <a:chExt cx="1872" cy="155"/>
          </a:xfrm>
        </p:grpSpPr>
        <p:sp>
          <p:nvSpPr>
            <p:cNvPr id="43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44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45" name="Text Box 13"/>
          <p:cNvSpPr txBox="1">
            <a:spLocks noChangeArrowheads="1"/>
          </p:cNvSpPr>
          <p:nvPr/>
        </p:nvSpPr>
        <p:spPr bwMode="auto">
          <a:xfrm>
            <a:off x="253371" y="5033981"/>
            <a:ext cx="31456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algn="ctr" defTabSz="84408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+mj-lt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r>
              <a:rPr lang="pt-BR" altLang="pt-BR" dirty="0"/>
              <a:t>4. </a:t>
            </a:r>
            <a:r>
              <a:rPr lang="pt-BR" altLang="pt-BR" dirty="0" err="1"/>
              <a:t>verificarSeExisteProduto</a:t>
            </a:r>
            <a:r>
              <a:rPr lang="pt-BR" altLang="pt-BR" dirty="0"/>
              <a:t>(p)</a:t>
            </a:r>
            <a:endParaRPr lang="en-US" altLang="pt-BR" dirty="0"/>
          </a:p>
        </p:txBody>
      </p:sp>
      <p:sp>
        <p:nvSpPr>
          <p:cNvPr id="46" name="Text Box 13"/>
          <p:cNvSpPr txBox="1">
            <a:spLocks noChangeArrowheads="1"/>
          </p:cNvSpPr>
          <p:nvPr/>
        </p:nvSpPr>
        <p:spPr bwMode="auto">
          <a:xfrm>
            <a:off x="964447" y="5757066"/>
            <a:ext cx="2426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algn="ctr" defTabSz="84408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+mj-lt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r>
              <a:rPr lang="pt-BR" altLang="pt-BR" sz="2400" dirty="0"/>
              <a:t>Formato em níveis</a:t>
            </a:r>
            <a:endParaRPr lang="en-US" altLang="pt-BR" sz="2400" dirty="0"/>
          </a:p>
        </p:txBody>
      </p:sp>
      <p:grpSp>
        <p:nvGrpSpPr>
          <p:cNvPr id="47" name="Group 4"/>
          <p:cNvGrpSpPr>
            <a:grpSpLocks/>
          </p:cNvGrpSpPr>
          <p:nvPr/>
        </p:nvGrpSpPr>
        <p:grpSpPr bwMode="auto">
          <a:xfrm>
            <a:off x="5010529" y="4358186"/>
            <a:ext cx="3733800" cy="199292"/>
            <a:chOff x="3924" y="1244"/>
            <a:chExt cx="1872" cy="155"/>
          </a:xfrm>
        </p:grpSpPr>
        <p:sp>
          <p:nvSpPr>
            <p:cNvPr id="48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49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50" name="Text Box 13"/>
          <p:cNvSpPr txBox="1">
            <a:spLocks noChangeArrowheads="1"/>
          </p:cNvSpPr>
          <p:nvPr/>
        </p:nvSpPr>
        <p:spPr bwMode="auto">
          <a:xfrm>
            <a:off x="4858492" y="4043128"/>
            <a:ext cx="26424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1.1a. </a:t>
            </a:r>
            <a:r>
              <a:rPr lang="pt-BR" altLang="pt-BR" sz="2000" b="1" dirty="0" err="1">
                <a:solidFill>
                  <a:schemeClr val="tx1"/>
                </a:solidFill>
                <a:latin typeface="+mj-lt"/>
              </a:rPr>
              <a:t>cadastrarCliente</a:t>
            </a: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(c)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1" name="Group 4"/>
          <p:cNvGrpSpPr>
            <a:grpSpLocks/>
          </p:cNvGrpSpPr>
          <p:nvPr/>
        </p:nvGrpSpPr>
        <p:grpSpPr bwMode="auto">
          <a:xfrm>
            <a:off x="5012380" y="4916991"/>
            <a:ext cx="3733800" cy="199292"/>
            <a:chOff x="3924" y="1244"/>
            <a:chExt cx="1872" cy="155"/>
          </a:xfrm>
        </p:grpSpPr>
        <p:sp>
          <p:nvSpPr>
            <p:cNvPr id="52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53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54" name="Text Box 13"/>
          <p:cNvSpPr txBox="1">
            <a:spLocks noChangeArrowheads="1"/>
          </p:cNvSpPr>
          <p:nvPr/>
        </p:nvSpPr>
        <p:spPr bwMode="auto">
          <a:xfrm>
            <a:off x="4840058" y="4601933"/>
            <a:ext cx="3490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algn="ctr" defTabSz="84408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+mj-lt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r>
              <a:rPr lang="pt-BR" altLang="pt-BR" dirty="0"/>
              <a:t>1.1b. </a:t>
            </a:r>
            <a:r>
              <a:rPr lang="pt-BR" altLang="pt-BR" dirty="0" err="1"/>
              <a:t>verificarSeExisteProduto</a:t>
            </a:r>
            <a:r>
              <a:rPr lang="pt-BR" altLang="pt-BR" dirty="0"/>
              <a:t>(p)</a:t>
            </a:r>
            <a:endParaRPr lang="en-US" altLang="pt-BR" dirty="0"/>
          </a:p>
        </p:txBody>
      </p:sp>
      <p:sp>
        <p:nvSpPr>
          <p:cNvPr id="55" name="Text Box 13"/>
          <p:cNvSpPr txBox="1">
            <a:spLocks noChangeArrowheads="1"/>
          </p:cNvSpPr>
          <p:nvPr/>
        </p:nvSpPr>
        <p:spPr bwMode="auto">
          <a:xfrm>
            <a:off x="5981608" y="5757065"/>
            <a:ext cx="1579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algn="ctr" defTabSz="84408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+mj-lt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r>
              <a:rPr lang="pt-BR" altLang="pt-BR" sz="2400" dirty="0"/>
              <a:t>Paralelismo</a:t>
            </a:r>
            <a:endParaRPr lang="en-US" altLang="pt-BR" sz="2400" dirty="0"/>
          </a:p>
        </p:txBody>
      </p:sp>
    </p:spTree>
    <p:extLst>
      <p:ext uri="{BB962C8B-B14F-4D97-AF65-F5344CB8AC3E}">
        <p14:creationId xmlns:p14="http://schemas.microsoft.com/office/powerpoint/2010/main" val="208902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tabLst>
                <a:tab pos="0" algn="l"/>
              </a:tabLst>
            </a:pPr>
            <a:r>
              <a:rPr lang="pt-BR" altLang="pt-BR" dirty="0"/>
              <a:t>Sintaxe</a:t>
            </a:r>
          </a:p>
          <a:p>
            <a:pPr lvl="1">
              <a:tabLst>
                <a:tab pos="0" algn="l"/>
              </a:tabLst>
            </a:pPr>
            <a:r>
              <a:rPr lang="pt-BR" altLang="pt-BR" dirty="0">
                <a:ea typeface="ヒラギノ角ゴ Pro W3" pitchFamily="124" charset="-128"/>
              </a:rPr>
              <a:t>Recorrência: Uma condição ou repetição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Condição: expressão lógica (verdadeiro ou falso)</a:t>
            </a:r>
          </a:p>
          <a:p>
            <a:pPr lvl="3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Sintaxe: [ cláusula-condição ]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endParaRPr lang="pt-BR" altLang="pt-BR" i="0" dirty="0"/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endParaRPr lang="pt-BR" altLang="pt-BR" i="0" dirty="0"/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endParaRPr lang="pt-BR" altLang="pt-BR" i="0" dirty="0"/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Repetição: indica quantas vezes uma mensagem deve ser enviada</a:t>
            </a:r>
          </a:p>
          <a:p>
            <a:pPr lvl="3"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Sintaxe: *[ cláusula-condição ]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11</a:t>
            </a:fld>
            <a:endParaRPr lang="pt-BR"/>
          </a:p>
        </p:txBody>
      </p:sp>
      <p:grpSp>
        <p:nvGrpSpPr>
          <p:cNvPr id="56" name="Group 4"/>
          <p:cNvGrpSpPr>
            <a:grpSpLocks/>
          </p:cNvGrpSpPr>
          <p:nvPr/>
        </p:nvGrpSpPr>
        <p:grpSpPr bwMode="auto">
          <a:xfrm>
            <a:off x="2052280" y="3855738"/>
            <a:ext cx="5040000" cy="199292"/>
            <a:chOff x="3924" y="1244"/>
            <a:chExt cx="1872" cy="155"/>
          </a:xfrm>
        </p:grpSpPr>
        <p:sp>
          <p:nvSpPr>
            <p:cNvPr id="57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58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59" name="Text Box 13"/>
          <p:cNvSpPr txBox="1">
            <a:spLocks noChangeArrowheads="1"/>
          </p:cNvSpPr>
          <p:nvPr/>
        </p:nvSpPr>
        <p:spPr bwMode="auto">
          <a:xfrm>
            <a:off x="1931601" y="3540680"/>
            <a:ext cx="45209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1. [cliente não cadastrado] </a:t>
            </a:r>
            <a:r>
              <a:rPr lang="pt-BR" altLang="pt-BR" sz="2000" b="1" dirty="0" err="1">
                <a:solidFill>
                  <a:schemeClr val="tx1"/>
                </a:solidFill>
                <a:latin typeface="+mj-lt"/>
              </a:rPr>
              <a:t>incluirCliente</a:t>
            </a: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(c)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4" name="Group 4"/>
          <p:cNvGrpSpPr>
            <a:grpSpLocks/>
          </p:cNvGrpSpPr>
          <p:nvPr/>
        </p:nvGrpSpPr>
        <p:grpSpPr bwMode="auto">
          <a:xfrm>
            <a:off x="2052280" y="5616266"/>
            <a:ext cx="5040000" cy="199292"/>
            <a:chOff x="3924" y="1244"/>
            <a:chExt cx="1872" cy="155"/>
          </a:xfrm>
        </p:grpSpPr>
        <p:sp>
          <p:nvSpPr>
            <p:cNvPr id="65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66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67" name="Text Box 13"/>
          <p:cNvSpPr txBox="1">
            <a:spLocks noChangeArrowheads="1"/>
          </p:cNvSpPr>
          <p:nvPr/>
        </p:nvSpPr>
        <p:spPr bwMode="auto">
          <a:xfrm>
            <a:off x="2808588" y="5301208"/>
            <a:ext cx="28953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1. *[i := 1..10] desenhar(i)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234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tabLst>
                <a:tab pos="0" algn="l"/>
              </a:tabLst>
            </a:pPr>
            <a:r>
              <a:rPr lang="pt-BR" altLang="pt-BR" dirty="0"/>
              <a:t>Sintaxe</a:t>
            </a:r>
          </a:p>
          <a:p>
            <a:pPr lvl="1">
              <a:tabLst>
                <a:tab pos="0" algn="l"/>
              </a:tabLst>
            </a:pPr>
            <a:r>
              <a:rPr lang="pt-BR" altLang="pt-BR" dirty="0">
                <a:ea typeface="ヒラギノ角ゴ Pro W3" pitchFamily="124" charset="-128"/>
              </a:rPr>
              <a:t>Recorrência – Exemplos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2100" i="0" dirty="0"/>
              <a:t>*[para cada p em </a:t>
            </a:r>
            <a:r>
              <a:rPr lang="pt-BR" altLang="pt-BR" sz="2100" i="0" dirty="0" err="1"/>
              <a:t>Poligonos</a:t>
            </a:r>
            <a:r>
              <a:rPr lang="pt-BR" altLang="pt-BR" sz="2100" i="0" dirty="0"/>
              <a:t>] desenhar(p)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2100" i="0" dirty="0"/>
              <a:t>*[enquanto x&gt;0] transformar(x)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2100" i="0" dirty="0"/>
              <a:t>[senha é válida] </a:t>
            </a:r>
            <a:r>
              <a:rPr lang="pt-BR" altLang="pt-BR" sz="2100" i="0" dirty="0" err="1"/>
              <a:t>exibirMenuPrincipal</a:t>
            </a:r>
            <a:r>
              <a:rPr lang="pt-BR" altLang="pt-BR" sz="2100" i="0" dirty="0"/>
              <a:t>() 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2100" i="0" dirty="0"/>
              <a:t>[a &gt; b]: trocar(a, b)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endParaRPr lang="pt-BR" altLang="pt-BR" i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605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tabLst>
                <a:tab pos="0" algn="l"/>
              </a:tabLst>
            </a:pPr>
            <a:r>
              <a:rPr lang="pt-BR" altLang="pt-BR" dirty="0"/>
              <a:t>Sintaxe</a:t>
            </a:r>
          </a:p>
          <a:p>
            <a:pPr lvl="1">
              <a:tabLst>
                <a:tab pos="0" algn="l"/>
              </a:tabLst>
            </a:pPr>
            <a:r>
              <a:rPr lang="pt-BR" altLang="pt-BR" dirty="0">
                <a:ea typeface="ヒラギノ角ゴ Pro W3" pitchFamily="124" charset="-128"/>
              </a:rPr>
              <a:t>Variável: R</a:t>
            </a:r>
            <a:r>
              <a:rPr lang="pt-BR" altLang="pt-BR" i="0" dirty="0"/>
              <a:t>ecebe o valor retornado pela operação a ser executada no objeto receptor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13</a:t>
            </a:fld>
            <a:endParaRPr lang="pt-BR"/>
          </a:p>
        </p:txBody>
      </p:sp>
      <p:grpSp>
        <p:nvGrpSpPr>
          <p:cNvPr id="56" name="Group 4"/>
          <p:cNvGrpSpPr>
            <a:grpSpLocks/>
          </p:cNvGrpSpPr>
          <p:nvPr/>
        </p:nvGrpSpPr>
        <p:grpSpPr bwMode="auto">
          <a:xfrm>
            <a:off x="2052280" y="4165812"/>
            <a:ext cx="5040000" cy="199292"/>
            <a:chOff x="3924" y="1244"/>
            <a:chExt cx="1872" cy="155"/>
          </a:xfrm>
        </p:grpSpPr>
        <p:sp>
          <p:nvSpPr>
            <p:cNvPr id="57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58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59" name="Text Box 13"/>
          <p:cNvSpPr txBox="1">
            <a:spLocks noChangeArrowheads="1"/>
          </p:cNvSpPr>
          <p:nvPr/>
        </p:nvSpPr>
        <p:spPr bwMode="auto">
          <a:xfrm>
            <a:off x="2768511" y="3850754"/>
            <a:ext cx="29556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e := </a:t>
            </a:r>
            <a:r>
              <a:rPr lang="pt-BR" altLang="pt-BR" sz="2000" b="1" dirty="0" err="1">
                <a:solidFill>
                  <a:schemeClr val="tx1"/>
                </a:solidFill>
                <a:latin typeface="+mj-lt"/>
              </a:rPr>
              <a:t>obterEndereco</a:t>
            </a: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(cliente)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42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Podem ser disparadas entre: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Ator-Ator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Não é muito comum, mas facilita compreensão do processo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Ator-Objeto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Ator produz um evento que força o disparo de um método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Objeto-Objeto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O mais comum. Objeto transmite uma mensagem para outro objeto, solicitando a execução de um método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Objeto-Ator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Geralmente quando um objeto envia uma mensagem de retorno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955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Diagramas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dirty="0">
                <a:ea typeface="ヒラギノ角ゴ Pro W3" pitchFamily="124" charset="-128"/>
              </a:rPr>
              <a:t>Tipos: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Diagrama de sequência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2100" i="0" dirty="0"/>
              <a:t>Ênfase na ordem temporal das mensagens trocadas entre os objetos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Diagrama de comunicação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sz="2100" i="0" dirty="0"/>
              <a:t>Ênfase nos relacionamentos que existem entre os objetos</a:t>
            </a:r>
          </a:p>
          <a:p>
            <a:pPr>
              <a:lnSpc>
                <a:spcPct val="90000"/>
              </a:lnSpc>
            </a:pPr>
            <a:endParaRPr lang="pt-BR" altLang="pt-BR" dirty="0">
              <a:ea typeface="ヒラギノ角ゴ Pro W3" pitchFamily="124" charset="-128"/>
            </a:endParaRPr>
          </a:p>
          <a:p>
            <a:pPr>
              <a:lnSpc>
                <a:spcPct val="90000"/>
              </a:lnSpc>
            </a:pPr>
            <a:r>
              <a:rPr lang="pt-BR" altLang="pt-BR" dirty="0">
                <a:ea typeface="ヒラギノ角ゴ Pro W3" pitchFamily="124" charset="-128"/>
              </a:rPr>
              <a:t>Esses diagramas são equivalentes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Diagrama de sequência pode ser transformado em diagrama de comunicação e vice-versa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565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Diagramas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pt-BR" sz="2400" dirty="0"/>
              <a:t>Diagrama de sequência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2400" dirty="0"/>
              <a:t>Diagrama de comunicação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" t="5189" r="2922" b="4756"/>
          <a:stretch/>
        </p:blipFill>
        <p:spPr>
          <a:xfrm>
            <a:off x="0" y="2999482"/>
            <a:ext cx="4968553" cy="2927898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r="10039" b="3392"/>
          <a:stretch/>
        </p:blipFill>
        <p:spPr>
          <a:xfrm>
            <a:off x="4968553" y="2351778"/>
            <a:ext cx="4175447" cy="42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7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Diagrama de sequência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dirty="0">
                <a:ea typeface="ヒラギノ角ゴ Pro W3" pitchFamily="124" charset="-128"/>
              </a:rPr>
              <a:t>Notação: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4126" y="2293926"/>
            <a:ext cx="6572250" cy="444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</a:extLst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637241" y="4985056"/>
            <a:ext cx="9685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Linha de</a:t>
            </a:r>
          </a:p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vida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951227" y="1792484"/>
            <a:ext cx="24152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Objetos</a:t>
            </a:r>
          </a:p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(ordem sem significado)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5036815" y="5891221"/>
            <a:ext cx="1244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Mensagens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2726350" y="5774217"/>
            <a:ext cx="9628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Foco de </a:t>
            </a:r>
          </a:p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controle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2989503" y="1970359"/>
            <a:ext cx="1563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Ator (opcional)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25" name="Conector de seta reta 7"/>
          <p:cNvCxnSpPr>
            <a:stCxn id="24" idx="2"/>
          </p:cNvCxnSpPr>
          <p:nvPr/>
        </p:nvCxnSpPr>
        <p:spPr>
          <a:xfrm flipH="1">
            <a:off x="2647169" y="2339691"/>
            <a:ext cx="1124311" cy="37937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7"/>
          <p:cNvCxnSpPr>
            <a:stCxn id="14" idx="2"/>
          </p:cNvCxnSpPr>
          <p:nvPr/>
        </p:nvCxnSpPr>
        <p:spPr>
          <a:xfrm flipH="1">
            <a:off x="4361291" y="2438815"/>
            <a:ext cx="1797543" cy="2845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7"/>
          <p:cNvCxnSpPr>
            <a:stCxn id="14" idx="2"/>
          </p:cNvCxnSpPr>
          <p:nvPr/>
        </p:nvCxnSpPr>
        <p:spPr>
          <a:xfrm flipH="1">
            <a:off x="5769068" y="2438815"/>
            <a:ext cx="389766" cy="30053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7"/>
          <p:cNvCxnSpPr>
            <a:stCxn id="14" idx="2"/>
          </p:cNvCxnSpPr>
          <p:nvPr/>
        </p:nvCxnSpPr>
        <p:spPr>
          <a:xfrm>
            <a:off x="6158834" y="2438815"/>
            <a:ext cx="841598" cy="30053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7"/>
          <p:cNvCxnSpPr>
            <a:stCxn id="19" idx="0"/>
          </p:cNvCxnSpPr>
          <p:nvPr/>
        </p:nvCxnSpPr>
        <p:spPr>
          <a:xfrm flipV="1">
            <a:off x="5658909" y="4842043"/>
            <a:ext cx="695447" cy="104917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7"/>
          <p:cNvCxnSpPr>
            <a:stCxn id="19" idx="0"/>
          </p:cNvCxnSpPr>
          <p:nvPr/>
        </p:nvCxnSpPr>
        <p:spPr>
          <a:xfrm flipH="1" flipV="1">
            <a:off x="4776625" y="4467091"/>
            <a:ext cx="882284" cy="14241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7"/>
          <p:cNvCxnSpPr>
            <a:stCxn id="22" idx="0"/>
          </p:cNvCxnSpPr>
          <p:nvPr/>
        </p:nvCxnSpPr>
        <p:spPr>
          <a:xfrm flipV="1">
            <a:off x="3207796" y="5113422"/>
            <a:ext cx="953147" cy="66079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7"/>
          <p:cNvCxnSpPr>
            <a:stCxn id="11" idx="3"/>
          </p:cNvCxnSpPr>
          <p:nvPr/>
        </p:nvCxnSpPr>
        <p:spPr>
          <a:xfrm flipV="1">
            <a:off x="1605776" y="5303046"/>
            <a:ext cx="615682" cy="517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F6EE71-5752-4AFA-9B55-ACE5006C1054}"/>
              </a:ext>
            </a:extLst>
          </p:cNvPr>
          <p:cNvSpPr txBox="1"/>
          <p:nvPr/>
        </p:nvSpPr>
        <p:spPr>
          <a:xfrm>
            <a:off x="6775786" y="5962054"/>
            <a:ext cx="532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X</a:t>
            </a:r>
            <a:endParaRPr lang="pt-BR" dirty="0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D4541E6D-5703-41D0-90AE-CCBAFF049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879" y="5295275"/>
            <a:ext cx="11723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Marca de destruição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23" name="Conector de seta reta 7">
            <a:extLst>
              <a:ext uri="{FF2B5EF4-FFF2-40B4-BE49-F238E27FC236}">
                <a16:creationId xmlns:a16="http://schemas.microsoft.com/office/drawing/2014/main" id="{C17C8876-8E0B-4305-BBDC-726297A28422}"/>
              </a:ext>
            </a:extLst>
          </p:cNvPr>
          <p:cNvCxnSpPr>
            <a:cxnSpLocks/>
            <a:stCxn id="21" idx="2"/>
            <a:endCxn id="7" idx="3"/>
          </p:cNvCxnSpPr>
          <p:nvPr/>
        </p:nvCxnSpPr>
        <p:spPr>
          <a:xfrm flipH="1">
            <a:off x="7308304" y="5941606"/>
            <a:ext cx="653732" cy="48211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64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Diagrama de sequência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dirty="0">
                <a:ea typeface="ヒラギノ角ゴ Pro W3" pitchFamily="124" charset="-128"/>
              </a:rPr>
              <a:t>Ordem dos objetos: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Ordem dos objetos no diagrama não tem nenhum significado pré-definido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Ordem normalmente utilizada (da esquerda para direita):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Ator primário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Objeto(s) de fronteira(s) (interfaces)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Objeto de controle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Objeto(s) de entidade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Atores secundários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02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Diagrama de comunicação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dirty="0">
                <a:ea typeface="ヒラギノ角ゴ Pro W3" pitchFamily="124" charset="-128"/>
              </a:rPr>
              <a:t>Notação: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5696" y="2275354"/>
            <a:ext cx="5126020" cy="408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9552" y="4221088"/>
            <a:ext cx="1563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Ator (opcional)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8" name="Conector de seta reta 7"/>
          <p:cNvCxnSpPr>
            <a:stCxn id="7" idx="0"/>
          </p:cNvCxnSpPr>
          <p:nvPr/>
        </p:nvCxnSpPr>
        <p:spPr>
          <a:xfrm flipV="1">
            <a:off x="1321529" y="3789040"/>
            <a:ext cx="1030008" cy="4320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7778933" y="4283310"/>
            <a:ext cx="9042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Objetos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2" name="Conector de seta reta 7"/>
          <p:cNvCxnSpPr>
            <a:stCxn id="11" idx="1"/>
          </p:cNvCxnSpPr>
          <p:nvPr/>
        </p:nvCxnSpPr>
        <p:spPr>
          <a:xfrm flipH="1">
            <a:off x="6143066" y="4467976"/>
            <a:ext cx="1635867" cy="2882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7"/>
          <p:cNvCxnSpPr>
            <a:stCxn id="11" idx="1"/>
          </p:cNvCxnSpPr>
          <p:nvPr/>
        </p:nvCxnSpPr>
        <p:spPr>
          <a:xfrm flipH="1">
            <a:off x="6194484" y="4467976"/>
            <a:ext cx="1584449" cy="140477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7"/>
          <p:cNvCxnSpPr>
            <a:stCxn id="11" idx="1"/>
          </p:cNvCxnSpPr>
          <p:nvPr/>
        </p:nvCxnSpPr>
        <p:spPr>
          <a:xfrm flipH="1" flipV="1">
            <a:off x="6194194" y="3182371"/>
            <a:ext cx="1584739" cy="128560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2819232" y="4652642"/>
            <a:ext cx="1244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Mensagens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27" name="Conector de seta reta 7"/>
          <p:cNvCxnSpPr>
            <a:stCxn id="26" idx="3"/>
          </p:cNvCxnSpPr>
          <p:nvPr/>
        </p:nvCxnSpPr>
        <p:spPr>
          <a:xfrm flipV="1">
            <a:off x="4063420" y="3864552"/>
            <a:ext cx="554167" cy="97275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7"/>
          <p:cNvCxnSpPr>
            <a:stCxn id="26" idx="3"/>
          </p:cNvCxnSpPr>
          <p:nvPr/>
        </p:nvCxnSpPr>
        <p:spPr>
          <a:xfrm>
            <a:off x="4063420" y="4837308"/>
            <a:ext cx="568651" cy="30171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0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ヒラギノ角ゴ Pro W3" pitchFamily="124" charset="-128"/>
              </a:rPr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Modelo de caso de uso 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Descreve as tarefas que o sistema deve realizar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Descreve requisitos funcionais e entidades do ambiente (atores) que interagem com o sistema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Não descreve o comportamento interno do sistema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Não responde às questões: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Quais operações devem ser executadas internamente ao sistema?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Quais objetos participam da realização do caso de uso?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65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Diagrama de sequência X </a:t>
            </a:r>
            <a:br>
              <a:rPr lang="pt-BR" altLang="pt-BR" dirty="0">
                <a:ea typeface="ヒラギノ角ゴ Pro W3" pitchFamily="124" charset="-128"/>
              </a:rPr>
            </a:br>
            <a:r>
              <a:rPr lang="pt-BR" altLang="pt-BR" dirty="0">
                <a:ea typeface="ヒラギノ角ゴ Pro W3" pitchFamily="124" charset="-128"/>
              </a:rPr>
              <a:t>Diagrama de comunicação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pt-BR" altLang="pt-BR" dirty="0">
                <a:ea typeface="ヒラギノ角ゴ Pro W3" pitchFamily="124" charset="-128"/>
              </a:rPr>
              <a:t>Diagrama de sequência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Exibe mensagens ordenadas no tempo</a:t>
            </a:r>
          </a:p>
          <a:p>
            <a:pPr lvl="2">
              <a:lnSpc>
                <a:spcPct val="115000"/>
              </a:lnSpc>
              <a:tabLst>
                <a:tab pos="0" algn="l"/>
              </a:tabLst>
            </a:pPr>
            <a:r>
              <a:rPr lang="pt-BR" altLang="pt-BR" sz="2200" i="0" dirty="0"/>
              <a:t>Objetos distribuídos no eixo X; Mensagens, na ordem crescente no tempo, distribuídas no eixo Y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Visualização fica dificultada conforme o número de objetos cresce, pois  disposição é feita em uma dimensão</a:t>
            </a:r>
          </a:p>
          <a:p>
            <a:pPr>
              <a:lnSpc>
                <a:spcPct val="90000"/>
              </a:lnSpc>
            </a:pPr>
            <a:endParaRPr lang="pt-BR" altLang="pt-BR" dirty="0">
              <a:ea typeface="ヒラギノ角ゴ Pro W3" pitchFamily="124" charset="-128"/>
            </a:endParaRPr>
          </a:p>
          <a:p>
            <a:pPr>
              <a:lnSpc>
                <a:spcPct val="90000"/>
              </a:lnSpc>
            </a:pPr>
            <a:r>
              <a:rPr lang="pt-BR" altLang="pt-BR" dirty="0">
                <a:ea typeface="ヒラギノ角ゴ Pro W3" pitchFamily="124" charset="-128"/>
              </a:rPr>
              <a:t>Diagrama de comunicação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Disposição dos objetos em duas dimensões</a:t>
            </a:r>
          </a:p>
          <a:p>
            <a:pPr>
              <a:lnSpc>
                <a:spcPct val="90000"/>
              </a:lnSpc>
            </a:pPr>
            <a:endParaRPr lang="pt-BR" altLang="pt-BR" dirty="0">
              <a:ea typeface="ヒラギノ角ゴ Pro W3" pitchFamily="124" charset="-128"/>
            </a:endParaRPr>
          </a:p>
          <a:p>
            <a:pPr>
              <a:lnSpc>
                <a:spcPct val="90000"/>
              </a:lnSpc>
            </a:pPr>
            <a:r>
              <a:rPr lang="pt-BR" altLang="pt-BR" dirty="0">
                <a:ea typeface="ヒラギノ角ゴ Pro W3" pitchFamily="124" charset="-128"/>
              </a:rPr>
              <a:t>Importante: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Ferramentas CASE realizam a transformação de um diagrama para outro automaticamente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79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Modelagem dos diagramas de interações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Para cada caso de uso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Defina um conjunto de cenários relevantes</a:t>
            </a:r>
          </a:p>
          <a:p>
            <a:pPr lvl="2">
              <a:lnSpc>
                <a:spcPct val="105000"/>
              </a:lnSpc>
              <a:tabLst>
                <a:tab pos="0" algn="l"/>
              </a:tabLst>
            </a:pPr>
            <a:r>
              <a:rPr lang="pt-BR" altLang="pt-BR" sz="2200" i="0" dirty="0"/>
              <a:t>Não são gerados para todos os cenários de todos os casos de uso</a:t>
            </a:r>
          </a:p>
          <a:p>
            <a:pPr lvl="2">
              <a:lnSpc>
                <a:spcPct val="105000"/>
              </a:lnSpc>
              <a:tabLst>
                <a:tab pos="0" algn="l"/>
              </a:tabLst>
            </a:pPr>
            <a:r>
              <a:rPr lang="pt-BR" altLang="pt-BR" sz="2200" i="0" dirty="0"/>
              <a:t>Benefício &gt; Custo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Para cada cenário definido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a. Posicione atores, (objetos de fronteira e controle) no diagrama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b. Para cada passo do cenário, defina mensagens a serem enviadas de um objeto a outro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c. Defina cláusulas de condição e de iteração, se existem, para as mensagens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d. Adicione objetos de entidade quando sua participação se faça necessária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73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Modelagem dos diagramas de interações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dirty="0"/>
              <a:t>Como representar um algoritmo mais complexo?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dirty="0"/>
          </a:p>
          <a:p>
            <a:pPr>
              <a:buNone/>
            </a:pPr>
            <a:r>
              <a:rPr lang="pt-BR" sz="2000" dirty="0">
                <a:latin typeface="Courier New" pitchFamily="49" charset="0"/>
                <a:cs typeface="Courier New" pitchFamily="49" charset="0"/>
              </a:rPr>
              <a:t>Para cada item de produto</a:t>
            </a:r>
          </a:p>
          <a:p>
            <a:pPr>
              <a:buNone/>
            </a:pPr>
            <a:r>
              <a:rPr lang="pt-BR" sz="2000" dirty="0">
                <a:latin typeface="Courier New" pitchFamily="49" charset="0"/>
                <a:cs typeface="Courier New" pitchFamily="49" charset="0"/>
              </a:rPr>
              <a:t>    Se o valor do produto for maior que 10000 então</a:t>
            </a:r>
          </a:p>
          <a:p>
            <a:pPr>
              <a:buNone/>
            </a:pPr>
            <a:r>
              <a:rPr lang="pt-BR" sz="2000" dirty="0">
                <a:latin typeface="Courier New" pitchFamily="49" charset="0"/>
                <a:cs typeface="Courier New" pitchFamily="49" charset="0"/>
              </a:rPr>
              <a:t>        Despacha com cuidado</a:t>
            </a:r>
          </a:p>
          <a:p>
            <a:pPr>
              <a:buNone/>
            </a:pPr>
            <a:r>
              <a:rPr lang="pt-BR" sz="2000" dirty="0">
                <a:latin typeface="Courier New" pitchFamily="49" charset="0"/>
                <a:cs typeface="Courier New" pitchFamily="49" charset="0"/>
              </a:rPr>
              <a:t>    Caso contrário</a:t>
            </a:r>
          </a:p>
          <a:p>
            <a:pPr>
              <a:buNone/>
            </a:pPr>
            <a:r>
              <a:rPr lang="pt-BR" sz="2000" dirty="0">
                <a:latin typeface="Courier New" pitchFamily="49" charset="0"/>
                <a:cs typeface="Courier New" pitchFamily="49" charset="0"/>
              </a:rPr>
              <a:t>        Despacha normalmente</a:t>
            </a:r>
          </a:p>
          <a:p>
            <a:pPr>
              <a:buNone/>
            </a:pPr>
            <a:r>
              <a:rPr lang="pt-BR" sz="2000" dirty="0">
                <a:latin typeface="Courier New" pitchFamily="49" charset="0"/>
                <a:cs typeface="Courier New" pitchFamily="49" charset="0"/>
              </a:rPr>
              <a:t>Se precisa de confirmação</a:t>
            </a:r>
          </a:p>
          <a:p>
            <a:pPr>
              <a:buNone/>
            </a:pPr>
            <a:r>
              <a:rPr lang="pt-BR" sz="2000" dirty="0">
                <a:latin typeface="Courier New" pitchFamily="49" charset="0"/>
                <a:cs typeface="Courier New" pitchFamily="49" charset="0"/>
              </a:rPr>
              <a:t>    Envia confirmação</a:t>
            </a: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01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Modelagem dos diagramas de interações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dirty="0"/>
              <a:t>Como representar um algoritmo mais complexo?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5E695C4-0DF1-4C31-886C-AC3B052C3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0654" y="2272753"/>
            <a:ext cx="6567810" cy="4688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A2181BB7-7359-4231-8B4D-6334E6390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58" y="2780928"/>
            <a:ext cx="1563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Repetições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19BD169-633E-4713-9FF4-FE52044D8F7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158735" y="3150260"/>
            <a:ext cx="1181017" cy="13472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6">
            <a:extLst>
              <a:ext uri="{FF2B5EF4-FFF2-40B4-BE49-F238E27FC236}">
                <a16:creationId xmlns:a16="http://schemas.microsoft.com/office/drawing/2014/main" id="{136DF8E3-A84C-4E23-8893-B375C2A04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58" y="4587978"/>
            <a:ext cx="1563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Decisões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2" name="Conector de seta reta 7">
            <a:extLst>
              <a:ext uri="{FF2B5EF4-FFF2-40B4-BE49-F238E27FC236}">
                <a16:creationId xmlns:a16="http://schemas.microsoft.com/office/drawing/2014/main" id="{AC943EE3-D390-486B-AA8F-605CB962D75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58735" y="4957310"/>
            <a:ext cx="1181017" cy="84795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7">
            <a:extLst>
              <a:ext uri="{FF2B5EF4-FFF2-40B4-BE49-F238E27FC236}">
                <a16:creationId xmlns:a16="http://schemas.microsoft.com/office/drawing/2014/main" id="{A844D5C4-F235-4CA8-9527-072848962AB7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158735" y="3861048"/>
            <a:ext cx="1325033" cy="7269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820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4D83C-BF56-4F5E-AF4F-9AAA4018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Modelagem dos diagramas de interações</a:t>
            </a:r>
            <a:endParaRPr lang="pt-BR" dirty="0"/>
          </a:p>
        </p:txBody>
      </p:sp>
      <p:pic>
        <p:nvPicPr>
          <p:cNvPr id="6" name="sequência">
            <a:hlinkClick r:id="" action="ppaction://media"/>
            <a:extLst>
              <a:ext uri="{FF2B5EF4-FFF2-40B4-BE49-F238E27FC236}">
                <a16:creationId xmlns:a16="http://schemas.microsoft.com/office/drawing/2014/main" id="{1B900AB5-6BAF-4796-B889-B207E1455B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175" y="1993900"/>
            <a:ext cx="7602538" cy="4276725"/>
          </a:xfr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0ED1778-80D7-443C-B6ED-E2848DD2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F56DA7-1660-4ECD-8183-41CBDDDD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97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Relacionamento entre modelos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Modelo de classes </a:t>
            </a:r>
            <a:r>
              <a:rPr lang="pt-BR" altLang="pt-BR" dirty="0">
                <a:sym typeface="Wingdings" panose="05000000000000000000" pitchFamily="2" charset="2"/>
              </a:rPr>
              <a:t> Modelo de interações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Não se pode construir modelo de interações sem o modelo de classes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Modelo de interações </a:t>
            </a:r>
            <a:r>
              <a:rPr lang="pt-BR" altLang="pt-BR" dirty="0">
                <a:sym typeface="Wingdings" panose="05000000000000000000" pitchFamily="2" charset="2"/>
              </a:rPr>
              <a:t> Modelo de casos de uso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Modelo de casos de uso pode ser aperfeiçoado com a construção do modelo de interações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pt-BR" altLang="pt-BR" dirty="0"/>
          </a:p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pt-BR" altLang="pt-BR" dirty="0"/>
              <a:t>Modelo de interações </a:t>
            </a:r>
            <a:r>
              <a:rPr lang="pt-BR" altLang="pt-BR" dirty="0">
                <a:sym typeface="Wingdings" panose="05000000000000000000" pitchFamily="2" charset="2"/>
              </a:rPr>
              <a:t> Modelo de classes</a:t>
            </a:r>
          </a:p>
          <a:p>
            <a:pPr lvl="1">
              <a:tabLst>
                <a:tab pos="0" algn="l"/>
              </a:tabLst>
            </a:pPr>
            <a:r>
              <a:rPr lang="pt-BR" altLang="pt-BR" dirty="0">
                <a:sym typeface="Wingdings" panose="05000000000000000000" pitchFamily="2" charset="2"/>
              </a:rPr>
              <a:t>Podem surgir novas classes, operações e atributos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083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Relacionamento entre modelos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7" name="Picture 6" descr="caso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4739" y="2484372"/>
            <a:ext cx="1692520" cy="940777"/>
          </a:xfrm>
          <a:noFill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</a:extLst>
        </p:spPr>
      </p:pic>
      <p:pic>
        <p:nvPicPr>
          <p:cNvPr id="8" name="Picture 7" descr="se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824" y="4902256"/>
            <a:ext cx="2343150" cy="110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13325"/>
            <a:ext cx="1447800" cy="128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668949" y="1751673"/>
            <a:ext cx="23241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844083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0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Diagrama de casos de uso</a:t>
            </a:r>
            <a:endParaRPr lang="en-US" sz="2000" b="1" dirty="0">
              <a:solidFill>
                <a:srgbClr val="000000"/>
              </a:solidFill>
              <a:latin typeface="+mj-lt"/>
              <a:ea typeface="ヒラギノ角ゴ Pro W3" pitchFamily="124" charset="-128"/>
            </a:endParaRP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5886449" y="2125647"/>
            <a:ext cx="27138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844083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0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Diagrama de classes</a:t>
            </a:r>
            <a:endParaRPr lang="en-US" sz="2000" b="1" dirty="0">
              <a:solidFill>
                <a:srgbClr val="000000"/>
              </a:solidFill>
              <a:latin typeface="+mj-lt"/>
              <a:ea typeface="ヒラギノ角ゴ Pro W3" pitchFamily="124" charset="-128"/>
            </a:endParaRP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2122608" y="5921432"/>
            <a:ext cx="42276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844083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BR" sz="2000" b="1" dirty="0">
                <a:solidFill>
                  <a:srgbClr val="000000"/>
                </a:solidFill>
                <a:latin typeface="+mj-lt"/>
                <a:ea typeface="ヒラギノ角ゴ Pro W3" pitchFamily="124" charset="-128"/>
              </a:rPr>
              <a:t>Diagrama de interação</a:t>
            </a:r>
            <a:endParaRPr lang="en-US" sz="2000" b="1" dirty="0">
              <a:solidFill>
                <a:srgbClr val="000000"/>
              </a:solidFill>
              <a:latin typeface="+mj-lt"/>
              <a:ea typeface="ヒラギノ角ゴ Pro W3" pitchFamily="124" charset="-128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50420" y="4196162"/>
            <a:ext cx="1601665" cy="6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Valida  </a:t>
            </a:r>
            <a:br>
              <a:rPr lang="pt-BR" altLang="pt-BR" sz="1800" dirty="0">
                <a:solidFill>
                  <a:srgbClr val="000000"/>
                </a:solidFill>
                <a:latin typeface="+mj-lt"/>
              </a:rPr>
            </a:b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interações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5" name="AutoShape 23"/>
          <p:cNvCxnSpPr>
            <a:cxnSpLocks noChangeShapeType="1"/>
          </p:cNvCxnSpPr>
          <p:nvPr/>
        </p:nvCxnSpPr>
        <p:spPr bwMode="auto">
          <a:xfrm rot="10800000">
            <a:off x="1831731" y="3425148"/>
            <a:ext cx="1266092" cy="2028092"/>
          </a:xfrm>
          <a:prstGeom prst="curvedConnector2">
            <a:avLst/>
          </a:prstGeom>
          <a:noFill/>
          <a:ln w="25400">
            <a:solidFill>
              <a:schemeClr val="accent2">
                <a:lumMod val="50000"/>
              </a:schemeClr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608384" y="3565093"/>
            <a:ext cx="1628042" cy="6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Fornece </a:t>
            </a:r>
            <a:br>
              <a:rPr lang="pt-BR" altLang="pt-BR" sz="1800" dirty="0">
                <a:solidFill>
                  <a:srgbClr val="000000"/>
                </a:solidFill>
                <a:latin typeface="+mj-lt"/>
              </a:rPr>
            </a:b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cenários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18" name="AutoShape 24"/>
          <p:cNvCxnSpPr>
            <a:cxnSpLocks noChangeShapeType="1"/>
          </p:cNvCxnSpPr>
          <p:nvPr/>
        </p:nvCxnSpPr>
        <p:spPr bwMode="auto">
          <a:xfrm>
            <a:off x="2677258" y="2954760"/>
            <a:ext cx="1592873" cy="1947496"/>
          </a:xfrm>
          <a:prstGeom prst="curvedConnector2">
            <a:avLst/>
          </a:prstGeom>
          <a:noFill/>
          <a:ln w="25400">
            <a:solidFill>
              <a:schemeClr val="accent2">
                <a:lumMod val="50000"/>
              </a:schemeClr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339005" y="3726287"/>
            <a:ext cx="2675508" cy="94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Valida </a:t>
            </a:r>
            <a:br>
              <a:rPr lang="pt-BR" altLang="pt-BR" sz="1800" dirty="0">
                <a:solidFill>
                  <a:srgbClr val="000000"/>
                </a:solidFill>
                <a:latin typeface="+mj-lt"/>
              </a:rPr>
            </a:b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responsabilidades </a:t>
            </a:r>
            <a:br>
              <a:rPr lang="pt-BR" altLang="pt-BR" sz="1800" dirty="0">
                <a:solidFill>
                  <a:srgbClr val="000000"/>
                </a:solidFill>
                <a:latin typeface="+mj-lt"/>
              </a:rPr>
            </a:b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e adiciona detalhes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5889683" y="4896357"/>
            <a:ext cx="2338753" cy="6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Fornece </a:t>
            </a:r>
            <a:br>
              <a:rPr lang="pt-BR" altLang="pt-BR" sz="1800" dirty="0">
                <a:solidFill>
                  <a:srgbClr val="000000"/>
                </a:solidFill>
                <a:latin typeface="+mj-lt"/>
              </a:rPr>
            </a:br>
            <a:r>
              <a:rPr lang="pt-BR" altLang="pt-BR" sz="1800" dirty="0">
                <a:solidFill>
                  <a:srgbClr val="000000"/>
                </a:solidFill>
                <a:latin typeface="+mj-lt"/>
              </a:rPr>
              <a:t>objetos</a:t>
            </a:r>
            <a:endParaRPr lang="en-US" altLang="pt-BR" sz="18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24" name="AutoShape 27"/>
          <p:cNvCxnSpPr>
            <a:cxnSpLocks noChangeShapeType="1"/>
          </p:cNvCxnSpPr>
          <p:nvPr/>
        </p:nvCxnSpPr>
        <p:spPr bwMode="auto">
          <a:xfrm rot="5400000">
            <a:off x="5506916" y="3835456"/>
            <a:ext cx="1551842" cy="1683727"/>
          </a:xfrm>
          <a:prstGeom prst="curvedConnector2">
            <a:avLst/>
          </a:prstGeom>
          <a:noFill/>
          <a:ln w="25400">
            <a:solidFill>
              <a:schemeClr val="accent2">
                <a:lumMod val="50000"/>
              </a:schemeClr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</p:cNvCxnSpPr>
          <p:nvPr/>
        </p:nvCxnSpPr>
        <p:spPr bwMode="auto">
          <a:xfrm rot="16200000">
            <a:off x="4732459" y="3136089"/>
            <a:ext cx="1551842" cy="1683727"/>
          </a:xfrm>
          <a:prstGeom prst="curvedConnector2">
            <a:avLst/>
          </a:prstGeom>
          <a:noFill/>
          <a:ln w="25400">
            <a:solidFill>
              <a:schemeClr val="accent2">
                <a:lumMod val="50000"/>
              </a:schemeClr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9965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8C19C-BCBB-4CF6-9235-271B45E5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interessantes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426424-F264-48F0-9856-6BD285E1B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UML 2.0 </a:t>
            </a:r>
            <a:r>
              <a:rPr lang="pt-BR" dirty="0" err="1">
                <a:hlinkClick r:id="rId2"/>
              </a:rPr>
              <a:t>Sequence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diagrams</a:t>
            </a:r>
            <a:endParaRPr lang="pt-BR" dirty="0"/>
          </a:p>
          <a:p>
            <a:r>
              <a:rPr lang="pt-BR" dirty="0">
                <a:hlinkClick r:id="rId3"/>
              </a:rPr>
              <a:t>UML 2.0 Communication </a:t>
            </a:r>
            <a:r>
              <a:rPr lang="pt-BR" dirty="0" err="1">
                <a:hlinkClick r:id="rId3"/>
              </a:rPr>
              <a:t>diagrams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7C6AC7-6D59-4FAA-8EDD-99D35932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433E47-876A-4DDD-8025-3CF0D846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67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1. O caso de uso inicia quando o ator cliente escolhe a opção de reservar veículo.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2. O sistema solicita ao usuário os locais, datas e horários de retirada e de devolução do veículo.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3. O cliente informa os locais, datas e horários de retirada e de devolução do veículo.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4. O sistema pergunta ao usuário qual o tipo de veículo desejado.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5. O sistema apresenta todas as opções de tipos de veículo disponíveis no local de retirada para a data e horários escolhidos.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6. O cliente escolhe um veículo para locar.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7. O sistema solicita informações de identificação ao cliente (nome completo, telefone, e-mail, bandeira do cartão de crédito, data de expiração, etc.).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8. O cliente fornece as informações de identificação solicitadas.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9. O sistema apresenta informações sobre seguros e proteções e pergunta ao cliente para aceitar ou rejeitar cada oferta.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10. O cliente informa suas escolhas.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11. O sistema solicita confirmação da reserva.</a:t>
            </a:r>
          </a:p>
          <a:p>
            <a:pPr marL="91440" lvl="1" indent="-91440">
              <a:lnSpc>
                <a:spcPct val="10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sz="1400" dirty="0"/>
              <a:t>12. O cliente aceita a reserva.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939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" lvl="1" indent="-91440">
              <a:lnSpc>
                <a:spcPct val="9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dirty="0"/>
              <a:t>A autorização do pagamento tem início após um pedido ter sido realizado pelo cliente</a:t>
            </a:r>
          </a:p>
          <a:p>
            <a:pPr marL="91440" lvl="1" indent="-91440">
              <a:lnSpc>
                <a:spcPct val="9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dirty="0"/>
              <a:t>Ao mesmo tempo, a disponibilidade para cada um dos itens do pedido é verificada pelo depósito. Se a quantidade requisitada de um determinado item existe em estoque, tal quantidade é associada ao pedido. Caso contrário, a quantidade do item será alterada (se houver em quantidade menor). Se a quantidade em estoque for igual a zero, o item será excluído</a:t>
            </a:r>
          </a:p>
          <a:p>
            <a:pPr marL="91440" lvl="1" indent="-91440">
              <a:lnSpc>
                <a:spcPct val="9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dirty="0"/>
              <a:t>O pedido é enviado pelo depósito ao cliente quando todos os itens estiverem associados e o pagamento estiver autorizado</a:t>
            </a:r>
          </a:p>
          <a:p>
            <a:pPr marL="91440" lvl="1" indent="-91440">
              <a:lnSpc>
                <a:spcPct val="9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dirty="0"/>
              <a:t>O pedido será cancelado se a ordem de pagamento não tiver sido autorizada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21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ヒラギノ角ゴ Pro W3" pitchFamily="124" charset="-128"/>
              </a:rPr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Modelo de classes do domínio</a:t>
            </a:r>
            <a:r>
              <a:rPr lang="pt-BR" altLang="pt-BR" dirty="0">
                <a:ea typeface="ヒラギノ角ゴ Pro W3" pitchFamily="124" charset="-128"/>
              </a:rPr>
              <a:t>	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Descreve classes que realizarão as tarefas do sistema e o relacionamento entre as mesmas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Fornece uma visão estrutural estática inicial do sistema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Não responde às questões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De que forma os objetos colaboram para que um determinado caso de uso seja realizado?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Em que ordem as mensagens são enviadas durante a realização de um caso de uso?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8411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3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1" indent="-91440">
              <a:lnSpc>
                <a:spcPct val="95000"/>
              </a:lnSpc>
              <a:spcBef>
                <a:spcPts val="1300"/>
              </a:spcBef>
              <a:buClr>
                <a:srgbClr val="000000"/>
              </a:buClr>
              <a:buSzPct val="100000"/>
            </a:pPr>
            <a:r>
              <a:rPr lang="pt-BR" dirty="0"/>
              <a:t>“Uma das funcionalidades que o Banco Você mais rico oferece aos seus clientes é a retirada de dinheiro em um dos seus caixas automáticos espalhados pelo Brasil. Para isso, o cliente deve possuir um cartão e uma senha que permite o acesso à sua conta corrente a partir dos caixas automáticos. Após a inserção do cartão e verificação da senha, o cliente pode selecionar a opção de saque, informando o valor que será debitado diretamente da sua conta corrente. Porém, os saques só são liberados quando existe saldo na conta corrente do cliente e se o valor do saque for inferior a R$1000. Caso contrário, uma mensagem é fornecida ao cliente e o cartão liberado do caixa automático.”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10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ector reto 33"/>
          <p:cNvCxnSpPr>
            <a:stCxn id="20" idx="2"/>
          </p:cNvCxnSpPr>
          <p:nvPr/>
        </p:nvCxnSpPr>
        <p:spPr>
          <a:xfrm flipH="1">
            <a:off x="8314543" y="4005064"/>
            <a:ext cx="4115" cy="2520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5" idx="2"/>
          </p:cNvCxnSpPr>
          <p:nvPr/>
        </p:nvCxnSpPr>
        <p:spPr>
          <a:xfrm flipH="1">
            <a:off x="6625474" y="4005064"/>
            <a:ext cx="1" cy="2520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2276872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pt-BR" dirty="0"/>
              <a:t>Diagramas de interações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Bruna Diirr</a:t>
            </a:r>
          </a:p>
          <a:p>
            <a:r>
              <a:rPr lang="pt-BR" sz="1800" dirty="0"/>
              <a:t>brunadiirr@ic.uff.br</a:t>
            </a:r>
          </a:p>
        </p:txBody>
      </p:sp>
      <p:sp>
        <p:nvSpPr>
          <p:cNvPr id="5" name="Retângulo 4"/>
          <p:cNvSpPr/>
          <p:nvPr/>
        </p:nvSpPr>
        <p:spPr>
          <a:xfrm>
            <a:off x="6156176" y="3573064"/>
            <a:ext cx="938597" cy="432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7849359" y="3573064"/>
            <a:ext cx="938597" cy="432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Arredondado 23"/>
          <p:cNvSpPr/>
          <p:nvPr/>
        </p:nvSpPr>
        <p:spPr>
          <a:xfrm>
            <a:off x="6501777" y="4365556"/>
            <a:ext cx="247394" cy="183600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/>
          <p:cNvCxnSpPr/>
          <p:nvPr/>
        </p:nvCxnSpPr>
        <p:spPr>
          <a:xfrm flipV="1">
            <a:off x="6749171" y="4573403"/>
            <a:ext cx="1440000" cy="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tângulo Arredondado 25"/>
          <p:cNvSpPr/>
          <p:nvPr/>
        </p:nvSpPr>
        <p:spPr>
          <a:xfrm>
            <a:off x="8179788" y="4364506"/>
            <a:ext cx="247394" cy="76209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de Seta Reta 26"/>
          <p:cNvCxnSpPr/>
          <p:nvPr/>
        </p:nvCxnSpPr>
        <p:spPr>
          <a:xfrm flipV="1">
            <a:off x="6744480" y="4958414"/>
            <a:ext cx="1440000" cy="37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V="1">
            <a:off x="6754184" y="5540100"/>
            <a:ext cx="1440000" cy="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tângulo Arredondado 28"/>
          <p:cNvSpPr/>
          <p:nvPr/>
        </p:nvSpPr>
        <p:spPr>
          <a:xfrm>
            <a:off x="8184801" y="5331203"/>
            <a:ext cx="247394" cy="762093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de Seta Reta 29"/>
          <p:cNvCxnSpPr/>
          <p:nvPr/>
        </p:nvCxnSpPr>
        <p:spPr>
          <a:xfrm flipV="1">
            <a:off x="6749493" y="5925111"/>
            <a:ext cx="1440000" cy="375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95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Diagramas de interação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" lvl="1" indent="-91440">
              <a:lnSpc>
                <a:spcPct val="90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dirty="0"/>
              <a:t>Permite detalhar como sistema age internamente (interação entre objetos) para realizar uma tarefa </a:t>
            </a:r>
            <a:r>
              <a:rPr lang="pt-BR" altLang="pt-BR" dirty="0">
                <a:sym typeface="Wingdings" panose="05000000000000000000" pitchFamily="2" charset="2"/>
              </a:rPr>
              <a:t> Aspecto dinâmico do sistema</a:t>
            </a:r>
            <a:endParaRPr lang="pt-BR" altLang="pt-BR" dirty="0"/>
          </a:p>
          <a:p>
            <a:pPr marL="91440" lvl="1" indent="-91440">
              <a:lnSpc>
                <a:spcPct val="90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1800" dirty="0"/>
          </a:p>
          <a:p>
            <a:pPr marL="91440" lvl="1" indent="-91440">
              <a:lnSpc>
                <a:spcPct val="90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dirty="0"/>
              <a:t>Mostra como o sistema realiza casos de uso ou cenários particulares dos casos de uso</a:t>
            </a:r>
          </a:p>
          <a:p>
            <a:pPr marL="91440" lvl="1" indent="-91440">
              <a:lnSpc>
                <a:spcPct val="90000"/>
              </a:lnSpc>
              <a:spcBef>
                <a:spcPts val="1300"/>
              </a:spcBef>
              <a:tabLst>
                <a:tab pos="0" algn="l"/>
              </a:tabLst>
            </a:pPr>
            <a:endParaRPr lang="pt-BR" altLang="pt-BR" sz="1800" dirty="0"/>
          </a:p>
          <a:p>
            <a:pPr marL="91440" lvl="1" indent="-91440">
              <a:lnSpc>
                <a:spcPct val="90000"/>
              </a:lnSpc>
              <a:spcBef>
                <a:spcPts val="1300"/>
              </a:spcBef>
              <a:tabLst>
                <a:tab pos="0" algn="l"/>
              </a:tabLst>
            </a:pPr>
            <a:r>
              <a:rPr lang="pt-BR" altLang="pt-BR" dirty="0"/>
              <a:t>Permite validar classes, responsabilidades e colaboradores identificados anteriormente, além de refinar o modelo de classes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Novas operações das classes podem ser identificadas</a:t>
            </a:r>
          </a:p>
          <a:p>
            <a:pPr marL="91440" lvl="1" indent="-91440">
              <a:spcBef>
                <a:spcPts val="1300"/>
              </a:spcBef>
              <a:tabLst>
                <a:tab pos="0" algn="l"/>
              </a:tabLst>
            </a:pPr>
            <a:endParaRPr lang="pt-BR" altLang="pt-BR" dirty="0"/>
          </a:p>
          <a:p>
            <a:pPr marL="91440" lvl="1" indent="-91440">
              <a:spcBef>
                <a:spcPts val="1300"/>
              </a:spcBef>
              <a:tabLst>
                <a:tab pos="0" algn="l"/>
              </a:tabLst>
            </a:pPr>
            <a:r>
              <a:rPr lang="pt-BR" altLang="pt-BR" dirty="0"/>
              <a:t>Fornece uma visão detalhada dos objetos e mensagens envolvidos na realização dos casos de uso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37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</a:tabLst>
            </a:pPr>
            <a:r>
              <a:rPr lang="pt-BR" altLang="pt-BR" dirty="0"/>
              <a:t>A interação entre objetos ocorre através de mensagens</a:t>
            </a:r>
          </a:p>
          <a:p>
            <a:pPr lvl="1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Solicitação de execução de uma operação em outro objeto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5</a:t>
            </a:fld>
            <a:endParaRPr lang="pt-BR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79664"/>
              </p:ext>
            </p:extLst>
          </p:nvPr>
        </p:nvGraphicFramePr>
        <p:xfrm>
          <a:off x="611560" y="3936763"/>
          <a:ext cx="2188415" cy="1188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Professor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nome: </a:t>
                      </a: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n-US" altLang="pt-BR" sz="3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79340"/>
              </p:ext>
            </p:extLst>
          </p:nvPr>
        </p:nvGraphicFramePr>
        <p:xfrm>
          <a:off x="5135353" y="3789040"/>
          <a:ext cx="3384376" cy="1493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16796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altLang="pt-BR" sz="20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Aluno</a:t>
                      </a:r>
                      <a:endParaRPr lang="pt-B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39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844083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 nome: </a:t>
                      </a:r>
                      <a:r>
                        <a:rPr lang="pt-BR" altLang="pt-BR" sz="2000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en-US" altLang="pt-BR" sz="3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712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dirty="0">
                          <a:solidFill>
                            <a:srgbClr val="000000"/>
                          </a:solidFill>
                        </a:rPr>
                        <a:t>+ </a:t>
                      </a:r>
                      <a:r>
                        <a:rPr lang="pt-BR" altLang="pt-BR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informarNome</a:t>
                      </a:r>
                      <a:r>
                        <a:rPr lang="pt-BR" alt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): </a:t>
                      </a:r>
                      <a:r>
                        <a:rPr lang="pt-BR" altLang="pt-BR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pt-BR" altLang="pt-BR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844083" rtl="0" eaLnBrk="0" fontAlgn="base" latinLnBrk="0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pt-BR" alt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pt-BR" altLang="pt-BR" sz="2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cancelarCredito</a:t>
                      </a:r>
                      <a:r>
                        <a:rPr lang="pt-BR" altLang="pt-B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(d: Disciplina)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969013"/>
                  </a:ext>
                </a:extLst>
              </a:tr>
            </a:tbl>
          </a:graphicData>
        </a:graphic>
      </p:graphicFrame>
      <p:cxnSp>
        <p:nvCxnSpPr>
          <p:cNvPr id="9" name="Conector de Seta Reta 8"/>
          <p:cNvCxnSpPr>
            <a:stCxn id="6" idx="3"/>
            <a:endCxn id="7" idx="1"/>
          </p:cNvCxnSpPr>
          <p:nvPr/>
        </p:nvCxnSpPr>
        <p:spPr>
          <a:xfrm>
            <a:off x="2799975" y="4531123"/>
            <a:ext cx="2335378" cy="467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022888" y="4128474"/>
            <a:ext cx="18570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err="1">
                <a:solidFill>
                  <a:srgbClr val="000000"/>
                </a:solidFill>
                <a:latin typeface="+mj-lt"/>
              </a:rPr>
              <a:t>informarNome</a:t>
            </a:r>
            <a:r>
              <a:rPr lang="pt-BR" altLang="pt-BR" sz="2000" dirty="0">
                <a:solidFill>
                  <a:srgbClr val="000000"/>
                </a:solidFill>
                <a:latin typeface="+mj-lt"/>
              </a:rPr>
              <a:t>()</a:t>
            </a:r>
            <a:endParaRPr lang="en-US" altLang="pt-BR" sz="20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550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tabLst>
                <a:tab pos="0" algn="l"/>
              </a:tabLst>
            </a:pPr>
            <a:r>
              <a:rPr lang="pt-BR" altLang="pt-BR" dirty="0"/>
              <a:t>Tipos</a:t>
            </a:r>
          </a:p>
          <a:p>
            <a:pPr lvl="1">
              <a:tabLst>
                <a:tab pos="0" algn="l"/>
              </a:tabLst>
            </a:pPr>
            <a:r>
              <a:rPr lang="pt-BR" altLang="pt-BR" dirty="0"/>
              <a:t>Simples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Utilizada quando natureza da mensagem não é relevante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Síncrona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Objeto remetente espera que objeto receptor processe a mensagem antes de recomeçar seu processamento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Assíncrona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Objeto remetente não espera resposta da mensagem para prosseguir seu processamento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 lvl="1">
              <a:tabLst>
                <a:tab pos="0" algn="l"/>
              </a:tabLst>
            </a:pPr>
            <a:r>
              <a:rPr lang="pt-BR" altLang="pt-BR" dirty="0"/>
              <a:t>Retorno</a:t>
            </a:r>
          </a:p>
          <a:p>
            <a:pPr lvl="2">
              <a:lnSpc>
                <a:spcPct val="105000"/>
              </a:lnSpc>
              <a:tabLst>
                <a:tab pos="0" algn="l"/>
              </a:tabLst>
            </a:pPr>
            <a:r>
              <a:rPr lang="pt-BR" altLang="pt-BR" i="0" dirty="0"/>
              <a:t>Indica o término de uma operação. Não é uma mensagem, mas o retorno de uma mensagem. Desbloqueia uma mensagem síncrona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6</a:t>
            </a:fld>
            <a:endParaRPr lang="pt-BR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2012488" y="3934573"/>
            <a:ext cx="1172906" cy="140981"/>
            <a:chOff x="3924" y="1244"/>
            <a:chExt cx="1872" cy="155"/>
          </a:xfrm>
        </p:grpSpPr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8"/>
          <p:cNvGrpSpPr>
            <a:grpSpLocks/>
          </p:cNvGrpSpPr>
          <p:nvPr/>
        </p:nvGrpSpPr>
        <p:grpSpPr bwMode="auto">
          <a:xfrm>
            <a:off x="5954740" y="4224123"/>
            <a:ext cx="1172906" cy="140981"/>
            <a:chOff x="784" y="2556"/>
            <a:chExt cx="1872" cy="155"/>
          </a:xfrm>
        </p:grpSpPr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784" y="2641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 rot="10800000">
              <a:off x="791" y="2556"/>
              <a:ext cx="219" cy="155"/>
            </a:xfrm>
            <a:custGeom>
              <a:avLst/>
              <a:gdLst>
                <a:gd name="T0" fmla="*/ 0 w 219"/>
                <a:gd name="T1" fmla="*/ 0 h 155"/>
                <a:gd name="T2" fmla="*/ 219 w 219"/>
                <a:gd name="T3" fmla="*/ 73 h 155"/>
                <a:gd name="T4" fmla="*/ 0 w 219"/>
                <a:gd name="T5" fmla="*/ 155 h 155"/>
                <a:gd name="T6" fmla="*/ 0 60000 65536"/>
                <a:gd name="T7" fmla="*/ 0 60000 65536"/>
                <a:gd name="T8" fmla="*/ 0 60000 65536"/>
                <a:gd name="T9" fmla="*/ 0 w 219"/>
                <a:gd name="T10" fmla="*/ 0 h 155"/>
                <a:gd name="T11" fmla="*/ 219 w 219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" h="155">
                  <a:moveTo>
                    <a:pt x="0" y="0"/>
                  </a:moveTo>
                  <a:lnTo>
                    <a:pt x="219" y="73"/>
                  </a:lnTo>
                  <a:lnTo>
                    <a:pt x="0" y="155"/>
                  </a:ln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9"/>
          <p:cNvGrpSpPr>
            <a:grpSpLocks/>
          </p:cNvGrpSpPr>
          <p:nvPr/>
        </p:nvGrpSpPr>
        <p:grpSpPr bwMode="auto">
          <a:xfrm>
            <a:off x="1803281" y="2524327"/>
            <a:ext cx="1184184" cy="140981"/>
            <a:chOff x="3924" y="2240"/>
            <a:chExt cx="1890" cy="155"/>
          </a:xfrm>
        </p:grpSpPr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3924" y="2316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5595" y="2240"/>
              <a:ext cx="219" cy="155"/>
            </a:xfrm>
            <a:custGeom>
              <a:avLst/>
              <a:gdLst>
                <a:gd name="T0" fmla="*/ 0 w 219"/>
                <a:gd name="T1" fmla="*/ 0 h 155"/>
                <a:gd name="T2" fmla="*/ 219 w 219"/>
                <a:gd name="T3" fmla="*/ 73 h 155"/>
                <a:gd name="T4" fmla="*/ 0 w 219"/>
                <a:gd name="T5" fmla="*/ 155 h 155"/>
                <a:gd name="T6" fmla="*/ 0 60000 65536"/>
                <a:gd name="T7" fmla="*/ 0 60000 65536"/>
                <a:gd name="T8" fmla="*/ 0 60000 65536"/>
                <a:gd name="T9" fmla="*/ 0 w 219"/>
                <a:gd name="T10" fmla="*/ 0 h 155"/>
                <a:gd name="T11" fmla="*/ 219 w 219"/>
                <a:gd name="T12" fmla="*/ 155 h 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9" h="155">
                  <a:moveTo>
                    <a:pt x="0" y="0"/>
                  </a:moveTo>
                  <a:lnTo>
                    <a:pt x="219" y="73"/>
                  </a:lnTo>
                  <a:lnTo>
                    <a:pt x="0" y="155"/>
                  </a:lnTo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6300192" y="2455758"/>
            <a:ext cx="1172906" cy="109146"/>
            <a:chOff x="789" y="2660"/>
            <a:chExt cx="1872" cy="120"/>
          </a:xfrm>
        </p:grpSpPr>
        <p:sp>
          <p:nvSpPr>
            <p:cNvPr id="21" name="Line 11"/>
            <p:cNvSpPr>
              <a:spLocks noChangeShapeType="1"/>
            </p:cNvSpPr>
            <p:nvPr/>
          </p:nvSpPr>
          <p:spPr bwMode="auto">
            <a:xfrm>
              <a:off x="789" y="2780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H="1" flipV="1">
              <a:off x="2459" y="2660"/>
              <a:ext cx="192" cy="11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87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tabLst>
                <a:tab pos="0" algn="l"/>
              </a:tabLst>
            </a:pPr>
            <a:r>
              <a:rPr lang="pt-BR" altLang="pt-BR" dirty="0"/>
              <a:t>Mensagem é representada por uma seta com sentido do objeto remetente para objeto receptor</a:t>
            </a:r>
          </a:p>
          <a:p>
            <a:pPr lvl="1">
              <a:tabLst>
                <a:tab pos="0" algn="l"/>
              </a:tabLst>
            </a:pPr>
            <a:endParaRPr lang="pt-BR" altLang="pt-BR" dirty="0"/>
          </a:p>
          <a:p>
            <a:pPr>
              <a:tabLst>
                <a:tab pos="0" algn="l"/>
              </a:tabLst>
            </a:pPr>
            <a:r>
              <a:rPr lang="pt-BR" altLang="pt-BR" dirty="0"/>
              <a:t>As setas possuem rótulos que especificam a mensagem sendo enviada</a:t>
            </a:r>
          </a:p>
          <a:p>
            <a:pPr>
              <a:tabLst>
                <a:tab pos="0" algn="l"/>
              </a:tabLst>
            </a:pPr>
            <a:endParaRPr lang="pt-BR" altLang="pt-BR" dirty="0"/>
          </a:p>
          <a:p>
            <a:pPr>
              <a:tabLst>
                <a:tab pos="0" algn="l"/>
              </a:tabLst>
            </a:pPr>
            <a:r>
              <a:rPr lang="pt-BR" altLang="pt-BR" dirty="0"/>
              <a:t>Sintaxe:</a:t>
            </a:r>
          </a:p>
          <a:p>
            <a:pPr lvl="2">
              <a:lnSpc>
                <a:spcPct val="95000"/>
              </a:lnSpc>
              <a:tabLst>
                <a:tab pos="0" algn="l"/>
              </a:tabLst>
            </a:pPr>
            <a:r>
              <a:rPr lang="pt-BR" altLang="pt-BR" i="0" dirty="0"/>
              <a:t>Expressão-sequência recorrência: v := mensagem</a:t>
            </a:r>
          </a:p>
          <a:p>
            <a:pPr>
              <a:tabLst>
                <a:tab pos="0" algn="l"/>
              </a:tabLst>
            </a:pP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36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tabLst>
                <a:tab pos="0" algn="l"/>
              </a:tabLst>
            </a:pPr>
            <a:r>
              <a:rPr lang="pt-BR" altLang="pt-BR" dirty="0"/>
              <a:t>Sintaxe</a:t>
            </a:r>
          </a:p>
          <a:p>
            <a:pPr lvl="1">
              <a:tabLst>
                <a:tab pos="0" algn="l"/>
              </a:tabLst>
            </a:pPr>
            <a:r>
              <a:rPr lang="pt-BR" altLang="pt-BR" dirty="0">
                <a:ea typeface="ヒラギノ角ゴ Pro W3" pitchFamily="124" charset="-128"/>
              </a:rPr>
              <a:t>Mensagem: Expressão de chamada de uma operação definida na classe do objeto receptor</a:t>
            </a: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8</a:t>
            </a:fld>
            <a:endParaRPr lang="pt-BR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807393" y="4370253"/>
            <a:ext cx="3733800" cy="199292"/>
            <a:chOff x="3924" y="1244"/>
            <a:chExt cx="1872" cy="155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3363930" y="3937238"/>
            <a:ext cx="2121478" cy="40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>
                <a:solidFill>
                  <a:schemeClr val="tx1"/>
                </a:solidFill>
                <a:latin typeface="+mj-lt"/>
              </a:rPr>
              <a:t>cadastrarCliente(c)</a:t>
            </a:r>
            <a:endParaRPr lang="en-US" altLang="pt-BR" sz="20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433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ea typeface="ヒラギノ角ゴ Pro W3" pitchFamily="124" charset="-128"/>
              </a:rPr>
              <a:t>Mensagens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tabLst>
                <a:tab pos="0" algn="l"/>
              </a:tabLst>
            </a:pPr>
            <a:r>
              <a:rPr lang="pt-BR" altLang="pt-BR" dirty="0"/>
              <a:t>Sintaxe</a:t>
            </a:r>
          </a:p>
          <a:p>
            <a:pPr lvl="1">
              <a:tabLst>
                <a:tab pos="0" algn="l"/>
              </a:tabLst>
            </a:pPr>
            <a:r>
              <a:rPr lang="pt-BR" altLang="pt-BR" dirty="0">
                <a:ea typeface="ヒラギノ角ゴ Pro W3" pitchFamily="124" charset="-128"/>
              </a:rPr>
              <a:t>Expressão de sequência: Serve para eliminar ambiguidades em relação a ordem em que as mensagens foram enviadas</a:t>
            </a:r>
            <a:endParaRPr lang="pt-BR" alt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Engenharia de Software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960CE-6895-41B1-99F6-42F18B189FBF}" type="slidenum">
              <a:rPr lang="pt-BR" smtClean="0"/>
              <a:pPr/>
              <a:t>9</a:t>
            </a:fld>
            <a:endParaRPr lang="pt-BR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848298" y="3856976"/>
            <a:ext cx="3733800" cy="199292"/>
            <a:chOff x="3924" y="1244"/>
            <a:chExt cx="1872" cy="155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2961892" y="3541918"/>
            <a:ext cx="23346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1. </a:t>
            </a:r>
            <a:r>
              <a:rPr lang="pt-BR" altLang="pt-BR" sz="2000" b="1" dirty="0" err="1">
                <a:solidFill>
                  <a:schemeClr val="tx1"/>
                </a:solidFill>
                <a:latin typeface="+mj-lt"/>
              </a:rPr>
              <a:t>cadastrarCliente</a:t>
            </a: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(c)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2" name="Group 4"/>
          <p:cNvGrpSpPr>
            <a:grpSpLocks/>
          </p:cNvGrpSpPr>
          <p:nvPr/>
        </p:nvGrpSpPr>
        <p:grpSpPr bwMode="auto">
          <a:xfrm>
            <a:off x="2854424" y="4419684"/>
            <a:ext cx="3733800" cy="199292"/>
            <a:chOff x="3924" y="1244"/>
            <a:chExt cx="1872" cy="155"/>
          </a:xfrm>
        </p:grpSpPr>
        <p:sp>
          <p:nvSpPr>
            <p:cNvPr id="23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24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2952503" y="4104626"/>
            <a:ext cx="30383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2. </a:t>
            </a:r>
            <a:r>
              <a:rPr lang="pt-BR" altLang="pt-BR" sz="2000" b="1" dirty="0" err="1">
                <a:solidFill>
                  <a:schemeClr val="tx1"/>
                </a:solidFill>
                <a:latin typeface="+mj-lt"/>
              </a:rPr>
              <a:t>verificarSeExisteCliente</a:t>
            </a: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(c)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2854424" y="4968194"/>
            <a:ext cx="3733800" cy="199292"/>
            <a:chOff x="3924" y="1244"/>
            <a:chExt cx="1872" cy="155"/>
          </a:xfrm>
        </p:grpSpPr>
        <p:sp>
          <p:nvSpPr>
            <p:cNvPr id="27" name="Line 5"/>
            <p:cNvSpPr>
              <a:spLocks noChangeShapeType="1"/>
            </p:cNvSpPr>
            <p:nvPr/>
          </p:nvSpPr>
          <p:spPr bwMode="auto">
            <a:xfrm>
              <a:off x="3924" y="1317"/>
              <a:ext cx="18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2585">
                <a:solidFill>
                  <a:srgbClr val="FFFFFF"/>
                </a:solidFill>
                <a:latin typeface="Times New Roman" panose="02020603050405020304" pitchFamily="18" charset="0"/>
                <a:ea typeface="ヒラギノ角ゴ Pro W3" pitchFamily="124" charset="-128"/>
              </a:endParaRPr>
            </a:p>
          </p:txBody>
        </p:sp>
        <p:sp>
          <p:nvSpPr>
            <p:cNvPr id="28" name="AutoShape 6"/>
            <p:cNvSpPr>
              <a:spLocks noChangeArrowheads="1"/>
            </p:cNvSpPr>
            <p:nvPr/>
          </p:nvSpPr>
          <p:spPr bwMode="auto">
            <a:xfrm rot="5400000">
              <a:off x="5603" y="1207"/>
              <a:ext cx="155" cy="229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1pPr>
              <a:lvl2pPr marL="742950" indent="-28575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2pPr>
              <a:lvl3pPr marL="11430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3pPr>
              <a:lvl4pPr marL="16002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4pPr>
              <a:lvl5pPr marL="2057400" indent="-228600"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Times New Roman" panose="02020603050405020304" pitchFamily="18" charset="0"/>
                  <a:ea typeface="ヒラギノ角ゴ Pro W3" pitchFamily="124" charset="-128"/>
                </a:defRPr>
              </a:lvl9pPr>
            </a:lstStyle>
            <a:p>
              <a:pPr algn="ctr" defTabSz="8440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altLang="pt-BR" sz="2585">
                <a:solidFill>
                  <a:srgbClr val="FFFFFF"/>
                </a:solidFill>
              </a:endParaRPr>
            </a:p>
          </p:txBody>
        </p:sp>
      </p:grp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2987023" y="4653136"/>
            <a:ext cx="20215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1pPr>
            <a:lvl2pPr marL="742950" indent="-28575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2pPr>
            <a:lvl3pPr marL="11430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3pPr>
            <a:lvl4pPr marL="16002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4pPr>
            <a:lvl5pPr marL="2057400" indent="-228600"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Times New Roman" panose="02020603050405020304" pitchFamily="18" charset="0"/>
                <a:ea typeface="ヒラギノ角ゴ Pro W3" pitchFamily="124" charset="-128"/>
              </a:defRPr>
            </a:lvl9pPr>
          </a:lstStyle>
          <a:p>
            <a:pPr algn="ctr" defTabSz="8440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3. </a:t>
            </a:r>
            <a:r>
              <a:rPr lang="pt-BR" altLang="pt-BR" sz="2000" b="1" dirty="0" err="1">
                <a:solidFill>
                  <a:schemeClr val="tx1"/>
                </a:solidFill>
                <a:latin typeface="+mj-lt"/>
              </a:rPr>
              <a:t>incluirCliente</a:t>
            </a:r>
            <a:r>
              <a:rPr lang="pt-BR" altLang="pt-BR" sz="2000" b="1" dirty="0">
                <a:solidFill>
                  <a:schemeClr val="tx1"/>
                </a:solidFill>
                <a:latin typeface="+mj-lt"/>
              </a:rPr>
              <a:t>(c)</a:t>
            </a:r>
            <a:endParaRPr lang="en-US" altLang="pt-BR" sz="2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495906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o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Metropolitano</Template>
  <TotalTime>5938</TotalTime>
  <Words>1627</Words>
  <Application>Microsoft Office PowerPoint</Application>
  <PresentationFormat>Apresentação na tela (4:3)</PresentationFormat>
  <Paragraphs>303</Paragraphs>
  <Slides>31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Times New Roman</vt:lpstr>
      <vt:lpstr>Wingdings</vt:lpstr>
      <vt:lpstr>ヒラギノ角ゴ Pro W3</vt:lpstr>
      <vt:lpstr>Metropolitano</vt:lpstr>
      <vt:lpstr>Diagramas de interações</vt:lpstr>
      <vt:lpstr>Introdução</vt:lpstr>
      <vt:lpstr>Introdução</vt:lpstr>
      <vt:lpstr>Diagramas de interação</vt:lpstr>
      <vt:lpstr>Mensagens</vt:lpstr>
      <vt:lpstr>Mensagens</vt:lpstr>
      <vt:lpstr>Mensagens</vt:lpstr>
      <vt:lpstr>Mensagens</vt:lpstr>
      <vt:lpstr>Mensagens</vt:lpstr>
      <vt:lpstr>Mensagens</vt:lpstr>
      <vt:lpstr>Mensagens</vt:lpstr>
      <vt:lpstr>Mensagens</vt:lpstr>
      <vt:lpstr>Mensagens</vt:lpstr>
      <vt:lpstr>Mensagens</vt:lpstr>
      <vt:lpstr>Diagramas de interação</vt:lpstr>
      <vt:lpstr>Diagramas de interação</vt:lpstr>
      <vt:lpstr>Diagrama de sequência</vt:lpstr>
      <vt:lpstr>Diagrama de sequência</vt:lpstr>
      <vt:lpstr>Diagrama de comunicação</vt:lpstr>
      <vt:lpstr>Diagrama de sequência X  Diagrama de comunicação</vt:lpstr>
      <vt:lpstr>Modelagem dos diagramas de interações</vt:lpstr>
      <vt:lpstr>Modelagem dos diagramas de interações</vt:lpstr>
      <vt:lpstr>Modelagem dos diagramas de interações</vt:lpstr>
      <vt:lpstr>Modelagem dos diagramas de interações</vt:lpstr>
      <vt:lpstr>Relacionamento entre modelos</vt:lpstr>
      <vt:lpstr>Relacionamento entre modelos</vt:lpstr>
      <vt:lpstr>Links interessantes</vt:lpstr>
      <vt:lpstr>Exercício 1</vt:lpstr>
      <vt:lpstr>Exercício 2</vt:lpstr>
      <vt:lpstr>Exercício 3</vt:lpstr>
      <vt:lpstr>Diagramas de interações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Bruna</dc:creator>
  <cp:lastModifiedBy>Bruna Diirr</cp:lastModifiedBy>
  <cp:revision>488</cp:revision>
  <dcterms:created xsi:type="dcterms:W3CDTF">2012-05-23T23:35:38Z</dcterms:created>
  <dcterms:modified xsi:type="dcterms:W3CDTF">2018-01-25T18:57:08Z</dcterms:modified>
</cp:coreProperties>
</file>